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8" r:id="rId3"/>
    <p:sldId id="263" r:id="rId4"/>
    <p:sldId id="271" r:id="rId5"/>
    <p:sldId id="272" r:id="rId6"/>
    <p:sldId id="273" r:id="rId7"/>
    <p:sldId id="274" r:id="rId8"/>
    <p:sldId id="264" r:id="rId9"/>
    <p:sldId id="269" r:id="rId10"/>
    <p:sldId id="265" r:id="rId11"/>
    <p:sldId id="270" r:id="rId12"/>
    <p:sldId id="266" r:id="rId13"/>
    <p:sldId id="27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37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495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34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35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42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992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38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558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883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035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89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485F6-206C-453C-953F-A6FF14E755C2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462C4-D711-40FB-8944-51F59F24AD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03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83032" y="1334511"/>
            <a:ext cx="51726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3600" dirty="0" err="1">
                <a:latin typeface="LG PC" panose="02030504000101010101" pitchFamily="18" charset="-127"/>
                <a:ea typeface="LG PC" panose="02030504000101010101" pitchFamily="18" charset="-127"/>
              </a:rPr>
              <a:t>IoT</a:t>
            </a:r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 framework for Home using Raspberry Pi</a:t>
            </a:r>
            <a:endParaRPr lang="ko-KR" altLang="en-US" sz="36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815332" y="4592693"/>
            <a:ext cx="206029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dirty="0"/>
              <a:t>Group 14</a:t>
            </a:r>
          </a:p>
          <a:p>
            <a:pPr algn="r"/>
            <a:r>
              <a:rPr lang="en-US" altLang="ko-KR" dirty="0"/>
              <a:t>Kim </a:t>
            </a:r>
            <a:r>
              <a:rPr lang="en-US" altLang="ko-KR" dirty="0" err="1"/>
              <a:t>Yeongjin</a:t>
            </a:r>
            <a:endParaRPr lang="en-US" altLang="ko-KR" dirty="0"/>
          </a:p>
          <a:p>
            <a:pPr algn="r"/>
            <a:r>
              <a:rPr lang="en-US" altLang="ko-KR" dirty="0"/>
              <a:t>Park </a:t>
            </a:r>
            <a:r>
              <a:rPr lang="en-US" altLang="ko-KR" dirty="0" err="1"/>
              <a:t>Jino</a:t>
            </a:r>
            <a:endParaRPr lang="en-US" altLang="ko-KR" dirty="0"/>
          </a:p>
          <a:p>
            <a:pPr algn="r"/>
            <a:r>
              <a:rPr lang="en-US" altLang="ko-KR" dirty="0"/>
              <a:t>Shin Yongmin</a:t>
            </a:r>
          </a:p>
          <a:p>
            <a:pPr algn="r"/>
            <a:r>
              <a:rPr lang="en-US" altLang="ko-KR" dirty="0"/>
              <a:t>Jung </a:t>
            </a:r>
            <a:r>
              <a:rPr lang="en-US" altLang="ko-KR" dirty="0" err="1"/>
              <a:t>hoonsik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39327" y="1392700"/>
            <a:ext cx="0" cy="1119340"/>
          </a:xfrm>
          <a:prstGeom prst="line">
            <a:avLst/>
          </a:prstGeom>
          <a:ln w="889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124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478131" y="201998"/>
            <a:ext cx="18398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Ⅲ.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Progress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56" y="1100325"/>
            <a:ext cx="3366755" cy="492624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865746" y="3240283"/>
            <a:ext cx="33457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Equipment Order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379634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478131" y="201998"/>
            <a:ext cx="18398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Ⅲ.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Progress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94" y="1109500"/>
            <a:ext cx="2300663" cy="25343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30" y="4040823"/>
            <a:ext cx="4558327" cy="1976859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131" y="1072101"/>
            <a:ext cx="2105025" cy="2571750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3" name="직사각형 12"/>
          <p:cNvSpPr/>
          <p:nvPr/>
        </p:nvSpPr>
        <p:spPr>
          <a:xfrm>
            <a:off x="7059515" y="2963427"/>
            <a:ext cx="36665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Voice Recognition</a:t>
            </a:r>
          </a:p>
          <a:p>
            <a:r>
              <a:rPr lang="en-US" altLang="ko-KR" sz="3600" dirty="0">
                <a:latin typeface="LG PC" panose="02030504000101010101" pitchFamily="18" charset="-127"/>
                <a:ea typeface="LG PC" panose="02030504000101010101" pitchFamily="18" charset="-127"/>
              </a:rPr>
              <a:t>For voice control</a:t>
            </a:r>
          </a:p>
        </p:txBody>
      </p:sp>
    </p:spTree>
    <p:extLst>
      <p:ext uri="{BB962C8B-B14F-4D97-AF65-F5344CB8AC3E}">
        <p14:creationId xmlns:p14="http://schemas.microsoft.com/office/powerpoint/2010/main" val="3838147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478131" y="201998"/>
            <a:ext cx="14456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Ⅳ.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To do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396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409147"/>
              </p:ext>
            </p:extLst>
          </p:nvPr>
        </p:nvGraphicFramePr>
        <p:xfrm>
          <a:off x="162044" y="1334094"/>
          <a:ext cx="11906895" cy="4697629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488350">
                  <a:extLst>
                    <a:ext uri="{9D8B030D-6E8A-4147-A177-3AD203B41FA5}">
                      <a16:colId xmlns:a16="http://schemas.microsoft.com/office/drawing/2014/main" val="3211599788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4287031596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2773285809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1688140732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889280529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721124391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145102039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541270789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4200152699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1792293876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1870571875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843808760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2016276568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263228038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715582237"/>
                    </a:ext>
                  </a:extLst>
                </a:gridCol>
                <a:gridCol w="627903">
                  <a:extLst>
                    <a:ext uri="{9D8B030D-6E8A-4147-A177-3AD203B41FA5}">
                      <a16:colId xmlns:a16="http://schemas.microsoft.com/office/drawing/2014/main" val="3511297668"/>
                    </a:ext>
                  </a:extLst>
                </a:gridCol>
              </a:tblGrid>
              <a:tr h="503362">
                <a:tc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1week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2weeks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3weeks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4weeks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5weeks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6weeks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7weeks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8weeks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9weeks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10weeks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11weeks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12weeks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13weeks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14weeks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15</a:t>
                      </a:r>
                      <a:r>
                        <a:rPr lang="en-US" altLang="ko-KR" sz="13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weeks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6740028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Team</a:t>
                      </a:r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 building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174933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Subject</a:t>
                      </a:r>
                      <a:r>
                        <a:rPr lang="en-US" altLang="ko-K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 Confirm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721834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Equipment</a:t>
                      </a:r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 order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5886405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Develop</a:t>
                      </a:r>
                      <a:r>
                        <a:rPr lang="en-US" altLang="ko-K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 Smart Home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3156272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Mid</a:t>
                      </a:r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 Presentation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290215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Connect </a:t>
                      </a:r>
                      <a:r>
                        <a:rPr lang="en-US" altLang="ko-KR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Voice</a:t>
                      </a:r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 Control</a:t>
                      </a:r>
                    </a:p>
                    <a:p>
                      <a:pPr algn="l" fontAlgn="ctr"/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With System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276995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Prototype</a:t>
                      </a:r>
                      <a:r>
                        <a:rPr lang="en-US" altLang="ko-KR" sz="18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함초롬바탕" panose="02030504000101010101" pitchFamily="18" charset="-127"/>
                        </a:rPr>
                        <a:t> Test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31914"/>
                  </a:ext>
                </a:extLst>
              </a:tr>
              <a:tr h="52022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Final</a:t>
                      </a:r>
                      <a:r>
                        <a:rPr lang="en-US" altLang="ko-KR" sz="1800" b="0" i="0" u="none" strike="noStrike" baseline="0" dirty="0">
                          <a:solidFill>
                            <a:schemeClr val="dk1"/>
                          </a:solidFill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  <a:cs typeface="+mn-cs"/>
                        </a:rPr>
                        <a:t> Presentation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  <a:cs typeface="함초롬바탕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u="none" strike="noStrike" dirty="0">
                          <a:effectLst/>
                          <a:latin typeface="LG PC" panose="02030504000101010101" pitchFamily="18" charset="-127"/>
                          <a:ea typeface="LG PC" panose="02030504000101010101" pitchFamily="18" charset="-127"/>
                        </a:rPr>
                        <a:t>　</a:t>
                      </a:r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LG PC" panose="02030504000101010101" pitchFamily="18" charset="-127"/>
                        <a:ea typeface="LG PC" panose="02030504000101010101" pitchFamily="18" charset="-127"/>
                      </a:endParaRPr>
                    </a:p>
                  </a:txBody>
                  <a:tcPr marL="4066" marR="4066" marT="406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728050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62043" y="3396343"/>
            <a:ext cx="11906895" cy="2602897"/>
          </a:xfrm>
          <a:prstGeom prst="rect">
            <a:avLst/>
          </a:prstGeom>
          <a:solidFill>
            <a:srgbClr val="0070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503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6388" y="3026620"/>
            <a:ext cx="3716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Thank You!</a:t>
            </a:r>
            <a:endParaRPr lang="ko-KR" altLang="en-US" sz="60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235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323528" y="301001"/>
            <a:ext cx="691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CONTENTS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222161" y="1891703"/>
            <a:ext cx="8390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Ⅰ. Purpose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Overview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Ⅲ. Progressing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Ⅳ. To do</a:t>
            </a:r>
          </a:p>
        </p:txBody>
      </p:sp>
    </p:spTree>
    <p:extLst>
      <p:ext uri="{BB962C8B-B14F-4D97-AF65-F5344CB8AC3E}">
        <p14:creationId xmlns:p14="http://schemas.microsoft.com/office/powerpoint/2010/main" val="165425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478131" y="201998"/>
            <a:ext cx="1782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Ⅰ.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Purpose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31" y="1985696"/>
            <a:ext cx="5472726" cy="33624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22473" y="161636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6415457" y="2435829"/>
            <a:ext cx="536301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200" dirty="0">
                <a:latin typeface="LG PC" panose="02030504000101010101" pitchFamily="18" charset="-127"/>
                <a:ea typeface="LG PC" panose="02030504000101010101" pitchFamily="18" charset="-127"/>
              </a:rPr>
              <a:t>Applying sensors to objects, delivering data in real time, enabling interaction with the Internet without help from humans</a:t>
            </a:r>
          </a:p>
          <a:p>
            <a:pPr marL="342900" indent="-342900">
              <a:buAutoNum type="arabicPeriod"/>
            </a:pPr>
            <a:r>
              <a:rPr lang="en-US" altLang="ko-KR" sz="2200" dirty="0">
                <a:latin typeface="LG PC" panose="02030504000101010101" pitchFamily="18" charset="-127"/>
                <a:ea typeface="LG PC" panose="02030504000101010101" pitchFamily="18" charset="-127"/>
              </a:rPr>
              <a:t>Control diversity sensor using raspberry pi</a:t>
            </a:r>
          </a:p>
          <a:p>
            <a:pPr marL="342900" indent="-342900">
              <a:buAutoNum type="arabicPeriod"/>
            </a:pPr>
            <a:r>
              <a:rPr lang="en-US" altLang="ko-KR" sz="2200" dirty="0">
                <a:latin typeface="LG PC" panose="02030504000101010101" pitchFamily="18" charset="-127"/>
                <a:ea typeface="LG PC" panose="02030504000101010101" pitchFamily="18" charset="-127"/>
              </a:rPr>
              <a:t>raspberry pi is controlled by web and app</a:t>
            </a:r>
          </a:p>
          <a:p>
            <a:pPr marL="342900" indent="-342900">
              <a:buAutoNum type="arabicPeriod"/>
            </a:pPr>
            <a:r>
              <a:rPr lang="en-US" altLang="ko-KR" sz="2200" dirty="0">
                <a:latin typeface="LG PC" panose="02030504000101010101" pitchFamily="18" charset="-127"/>
                <a:ea typeface="LG PC" panose="02030504000101010101" pitchFamily="18" charset="-127"/>
              </a:rPr>
              <a:t>Easy home control for the lives of modern people</a:t>
            </a:r>
          </a:p>
        </p:txBody>
      </p:sp>
    </p:spTree>
    <p:extLst>
      <p:ext uri="{BB962C8B-B14F-4D97-AF65-F5344CB8AC3E}">
        <p14:creationId xmlns:p14="http://schemas.microsoft.com/office/powerpoint/2010/main" val="76091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/>
          <p:cNvSpPr/>
          <p:nvPr/>
        </p:nvSpPr>
        <p:spPr>
          <a:xfrm>
            <a:off x="4315768" y="1719891"/>
            <a:ext cx="3567429" cy="3567429"/>
          </a:xfrm>
          <a:prstGeom prst="ellipse">
            <a:avLst/>
          </a:pr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1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531" y="962247"/>
            <a:ext cx="1515285" cy="151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window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898" y="660470"/>
            <a:ext cx="2138965" cy="213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6146" y="903761"/>
            <a:ext cx="1854598" cy="171358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6961" y="3915954"/>
            <a:ext cx="2160476" cy="137136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1749" y="4686770"/>
            <a:ext cx="2924599" cy="111988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332" y="4035516"/>
            <a:ext cx="2619375" cy="1743075"/>
          </a:xfrm>
          <a:prstGeom prst="rect">
            <a:avLst/>
          </a:prstGeom>
        </p:spPr>
      </p:pic>
      <p:sp>
        <p:nvSpPr>
          <p:cNvPr id="4" name="십자형 3"/>
          <p:cNvSpPr/>
          <p:nvPr/>
        </p:nvSpPr>
        <p:spPr>
          <a:xfrm>
            <a:off x="4315768" y="1719892"/>
            <a:ext cx="3567429" cy="3567428"/>
          </a:xfrm>
          <a:prstGeom prst="plus">
            <a:avLst>
              <a:gd name="adj" fmla="val 4324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/>
          <p:cNvCxnSpPr/>
          <p:nvPr/>
        </p:nvCxnSpPr>
        <p:spPr>
          <a:xfrm>
            <a:off x="0" y="3251197"/>
            <a:ext cx="12192000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0" y="3744683"/>
            <a:ext cx="12192000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5834739" y="712527"/>
            <a:ext cx="0" cy="5702128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>
            <a:off x="6342740" y="712527"/>
            <a:ext cx="3" cy="5818772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4" descr="raspberry pi에 대한 이미지 검색결과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437" b="93883" l="5305" r="973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598" y="3105834"/>
            <a:ext cx="1294648" cy="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1438352" y="2591055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status classification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764043" y="2364364"/>
            <a:ext cx="10038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Window,</a:t>
            </a:r>
          </a:p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Door 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6637217" y="2525346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Blind</a:t>
            </a:r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4582264" y="3937041"/>
            <a:ext cx="13673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Fluorescent lamp</a:t>
            </a:r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6355169" y="3937041"/>
            <a:ext cx="13493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Home </a:t>
            </a:r>
            <a:r>
              <a:rPr lang="ko-KR" altLang="en-US" dirty="0" err="1"/>
              <a:t>Appliances</a:t>
            </a:r>
            <a:endParaRPr lang="ko-KR" altLang="en-US" dirty="0"/>
          </a:p>
        </p:txBody>
      </p:sp>
      <p:sp>
        <p:nvSpPr>
          <p:cNvPr id="48" name="직사각형 47"/>
          <p:cNvSpPr/>
          <p:nvPr/>
        </p:nvSpPr>
        <p:spPr>
          <a:xfrm>
            <a:off x="9377575" y="2591055"/>
            <a:ext cx="1494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Raise / Lower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507865" y="5630358"/>
            <a:ext cx="1887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Turn on / Turn off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451731" y="5736503"/>
            <a:ext cx="869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Control</a:t>
            </a:r>
            <a:endParaRPr lang="ko-KR" altLang="en-US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8616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927" y="4149744"/>
            <a:ext cx="1918797" cy="191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window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5" y="3852496"/>
            <a:ext cx="2380572" cy="2380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9" name="Picture 4" descr="raspberry pi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37" b="93883" l="5305" r="973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055" y="1120415"/>
            <a:ext cx="1294648" cy="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5590" y="2976196"/>
            <a:ext cx="1171575" cy="8763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119619" y="2982102"/>
            <a:ext cx="657889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1. Set FSR between window/door and frame.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2. Calculate pressure.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3. If calculated data over  standard value, window is open else, window is closed.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211378" y="1993620"/>
            <a:ext cx="0" cy="785283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478131" y="3459854"/>
            <a:ext cx="0" cy="785283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H="1">
            <a:off x="478131" y="3459854"/>
            <a:ext cx="1059542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endCxn id="8" idx="0"/>
          </p:cNvCxnSpPr>
          <p:nvPr/>
        </p:nvCxnSpPr>
        <p:spPr>
          <a:xfrm>
            <a:off x="3600325" y="3459854"/>
            <a:ext cx="1" cy="68989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 flipH="1">
            <a:off x="2858703" y="3459854"/>
            <a:ext cx="73677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5442015" y="2196819"/>
            <a:ext cx="5934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LG PC" panose="02030504000101010101" pitchFamily="18" charset="-127"/>
                <a:ea typeface="LG PC" panose="02030504000101010101" pitchFamily="18" charset="-127"/>
              </a:rPr>
              <a:t>Window, Door status classification</a:t>
            </a:r>
            <a:r>
              <a:rPr lang="en-US" altLang="ko-KR" sz="3200" dirty="0"/>
              <a:t>.</a:t>
            </a:r>
            <a:endParaRPr lang="ko-KR" altLang="en-US" sz="32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4909114" y="2222755"/>
            <a:ext cx="532901" cy="53290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4151089" y="1107382"/>
            <a:ext cx="0" cy="4901966"/>
          </a:xfrm>
          <a:prstGeom prst="line">
            <a:avLst/>
          </a:prstGeom>
          <a:ln w="38100">
            <a:solidFill>
              <a:schemeClr val="accent5">
                <a:lumMod val="75000"/>
                <a:alpha val="1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7811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86719" y="3088031"/>
            <a:ext cx="1246029" cy="101917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151" y="1090342"/>
            <a:ext cx="1131483" cy="1131483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9" name="Picture 4" descr="raspberry pi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37" b="93883" l="5305" r="973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27" y="1282010"/>
            <a:ext cx="1294648" cy="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034" y="3695633"/>
            <a:ext cx="2051910" cy="1895897"/>
          </a:xfrm>
          <a:prstGeom prst="rect">
            <a:avLst/>
          </a:prstGeom>
        </p:spPr>
      </p:pic>
      <p:cxnSp>
        <p:nvCxnSpPr>
          <p:cNvPr id="30" name="직선 연결선 29"/>
          <p:cNvCxnSpPr/>
          <p:nvPr/>
        </p:nvCxnSpPr>
        <p:spPr>
          <a:xfrm>
            <a:off x="1832748" y="1645277"/>
            <a:ext cx="526776" cy="10807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>
            <a:endCxn id="2" idx="2"/>
          </p:cNvCxnSpPr>
          <p:nvPr/>
        </p:nvCxnSpPr>
        <p:spPr>
          <a:xfrm flipV="1">
            <a:off x="1615034" y="2221825"/>
            <a:ext cx="1373859" cy="1375793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 flipV="1">
            <a:off x="1249052" y="2151630"/>
            <a:ext cx="23844" cy="104351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5119619" y="2982102"/>
            <a:ext cx="65788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1. Set Illuminance Sensor at outside of blind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2. Calculate lux.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3. User determines the amount of light that raises and lowers the blinds over time.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4. Raspberry Pi control motor to raises or lower the blind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442015" y="2196819"/>
            <a:ext cx="5934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LG PC" panose="02030504000101010101" pitchFamily="18" charset="-127"/>
                <a:ea typeface="LG PC" panose="02030504000101010101" pitchFamily="18" charset="-127"/>
              </a:rPr>
              <a:t>Raise or Lower Blind</a:t>
            </a:r>
            <a:endParaRPr lang="ko-KR" altLang="en-US" sz="32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4909114" y="2222755"/>
            <a:ext cx="532901" cy="53290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4151089" y="1107382"/>
            <a:ext cx="0" cy="4901966"/>
          </a:xfrm>
          <a:prstGeom prst="line">
            <a:avLst/>
          </a:prstGeom>
          <a:ln w="38100">
            <a:solidFill>
              <a:schemeClr val="accent5">
                <a:lumMod val="75000"/>
                <a:alpha val="1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867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raspberry pi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37" b="93883" l="5305" r="973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641" y="1208548"/>
            <a:ext cx="1294648" cy="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ir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4686" y="2511329"/>
            <a:ext cx="1852406" cy="138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216" y="2577773"/>
            <a:ext cx="1114425" cy="111442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3490" y="4483788"/>
            <a:ext cx="2070426" cy="1377774"/>
          </a:xfrm>
          <a:prstGeom prst="rect">
            <a:avLst/>
          </a:prstGeom>
        </p:spPr>
      </p:pic>
      <p:sp>
        <p:nvSpPr>
          <p:cNvPr id="30" name="직사각형 29"/>
          <p:cNvSpPr/>
          <p:nvPr/>
        </p:nvSpPr>
        <p:spPr>
          <a:xfrm>
            <a:off x="5119619" y="2982102"/>
            <a:ext cx="657889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Using PIR sensor PI recognize human’s body, turn on lamp.</a:t>
            </a: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Using PIR sensor, Pi recognize human’s body, and If there is no person through camera turn off lamp.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5442015" y="2196819"/>
            <a:ext cx="593410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LG PC" panose="02030504000101010101" pitchFamily="18" charset="-127"/>
                <a:ea typeface="LG PC" panose="02030504000101010101" pitchFamily="18" charset="-127"/>
              </a:rPr>
              <a:t>Turn on / off  Fluorescent lamp</a:t>
            </a:r>
            <a:endParaRPr lang="ko-KR" altLang="en-US" sz="3200" dirty="0"/>
          </a:p>
          <a:p>
            <a:endParaRPr lang="ko-KR" altLang="en-US" sz="32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909114" y="2222755"/>
            <a:ext cx="532901" cy="53290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014" b="95704" l="3182" r="9545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5829" y="4557211"/>
            <a:ext cx="1355198" cy="1195038"/>
          </a:xfrm>
          <a:prstGeom prst="rect">
            <a:avLst/>
          </a:prstGeom>
        </p:spPr>
      </p:pic>
      <p:cxnSp>
        <p:nvCxnSpPr>
          <p:cNvPr id="37" name="직선 연결선 36"/>
          <p:cNvCxnSpPr/>
          <p:nvPr/>
        </p:nvCxnSpPr>
        <p:spPr>
          <a:xfrm flipH="1" flipV="1">
            <a:off x="2104851" y="2086107"/>
            <a:ext cx="815462" cy="685066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 flipH="1">
            <a:off x="1450641" y="4992134"/>
            <a:ext cx="1239078" cy="32729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>
            <a:stCxn id="5" idx="0"/>
            <a:endCxn id="9" idx="2"/>
          </p:cNvCxnSpPr>
          <p:nvPr/>
        </p:nvCxnSpPr>
        <p:spPr>
          <a:xfrm flipV="1">
            <a:off x="893428" y="2081753"/>
            <a:ext cx="1204537" cy="2475458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 flipH="1" flipV="1">
            <a:off x="870765" y="3558365"/>
            <a:ext cx="15777" cy="962135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>
            <a:stCxn id="5" idx="0"/>
          </p:cNvCxnSpPr>
          <p:nvPr/>
        </p:nvCxnSpPr>
        <p:spPr>
          <a:xfrm flipV="1">
            <a:off x="893428" y="3274037"/>
            <a:ext cx="1851861" cy="1283174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4151089" y="1107382"/>
            <a:ext cx="0" cy="4901966"/>
          </a:xfrm>
          <a:prstGeom prst="line">
            <a:avLst/>
          </a:prstGeom>
          <a:ln w="38100">
            <a:solidFill>
              <a:schemeClr val="accent5">
                <a:lumMod val="75000"/>
                <a:alpha val="1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123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적외선 led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776" y="1852873"/>
            <a:ext cx="1932936" cy="193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9" name="Picture 4" descr="raspberry pi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37" b="93883" l="5305" r="973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953" y="927313"/>
            <a:ext cx="1294648" cy="873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10" y="4014575"/>
            <a:ext cx="2686050" cy="170497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505" y="4747304"/>
            <a:ext cx="3457575" cy="1323975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5119619" y="3102102"/>
            <a:ext cx="65788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User Set IR data at Raspberry Pi</a:t>
            </a: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Control IR LED using Raspberry Pi using web or android app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5442015" y="2196819"/>
            <a:ext cx="593410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LG PC" panose="02030504000101010101" pitchFamily="18" charset="-127"/>
                <a:ea typeface="LG PC" panose="02030504000101010101" pitchFamily="18" charset="-127"/>
              </a:rPr>
              <a:t>Control </a:t>
            </a:r>
            <a:r>
              <a:rPr lang="ko-KR" altLang="en-US" sz="3200" dirty="0"/>
              <a:t>Home </a:t>
            </a:r>
            <a:r>
              <a:rPr lang="ko-KR" altLang="en-US" sz="3200" dirty="0" err="1"/>
              <a:t>Appliances</a:t>
            </a:r>
            <a:endParaRPr lang="ko-KR" altLang="en-US" sz="3200" dirty="0"/>
          </a:p>
          <a:p>
            <a:endParaRPr lang="ko-KR" altLang="en-US" sz="32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909114" y="2222755"/>
            <a:ext cx="532901" cy="53290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/>
          <p:cNvCxnSpPr/>
          <p:nvPr/>
        </p:nvCxnSpPr>
        <p:spPr>
          <a:xfrm>
            <a:off x="1935606" y="1800518"/>
            <a:ext cx="0" cy="396301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935606" y="3504117"/>
            <a:ext cx="0" cy="396301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4151089" y="1107382"/>
            <a:ext cx="0" cy="4901966"/>
          </a:xfrm>
          <a:prstGeom prst="line">
            <a:avLst/>
          </a:prstGeom>
          <a:ln w="38100">
            <a:solidFill>
              <a:schemeClr val="accent5">
                <a:lumMod val="75000"/>
                <a:alpha val="1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021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16" y="1167630"/>
            <a:ext cx="5633893" cy="323965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478131" y="201998"/>
            <a:ext cx="1945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Ⅱ. </a:t>
            </a:r>
            <a:r>
              <a:rPr lang="en-US" altLang="ko-KR" sz="2400" dirty="0">
                <a:latin typeface="LG PC" panose="02030504000101010101" pitchFamily="18" charset="-127"/>
                <a:ea typeface="LG PC" panose="02030504000101010101" pitchFamily="18" charset="-127"/>
              </a:rPr>
              <a:t>Overview</a:t>
            </a:r>
            <a:endParaRPr lang="ko-KR" altLang="en-US" sz="2400" dirty="0"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6414655"/>
            <a:ext cx="12192000" cy="4433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2858703" y="712811"/>
            <a:ext cx="93332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323527" y="712527"/>
            <a:ext cx="283736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11778475" y="6451661"/>
            <a:ext cx="290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 PC" panose="02030504000101010101" pitchFamily="18" charset="-127"/>
                <a:ea typeface="LG PC" panose="02030504000101010101" pitchFamily="18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LG PC" panose="02030504000101010101" pitchFamily="18" charset="-127"/>
              <a:ea typeface="LG PC" panose="02030504000101010101" pitchFamily="18" charset="-127"/>
            </a:endParaRPr>
          </a:p>
        </p:txBody>
      </p:sp>
      <p:pic>
        <p:nvPicPr>
          <p:cNvPr id="2052" name="Picture 4" descr="android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815" y="1431724"/>
            <a:ext cx="3163546" cy="315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988913" y="4987358"/>
            <a:ext cx="1739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WEB</a:t>
            </a:r>
          </a:p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Korean / English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8343414" y="4987358"/>
            <a:ext cx="20473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Android</a:t>
            </a:r>
          </a:p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Korean / English / </a:t>
            </a:r>
          </a:p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Japanese / Chinese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8641572" y="4591613"/>
            <a:ext cx="1451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Voice Control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742208" y="4591613"/>
            <a:ext cx="2569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LG PC" panose="02030504000101010101" pitchFamily="18" charset="-127"/>
                <a:ea typeface="LG PC" panose="02030504000101010101" pitchFamily="18" charset="-127"/>
              </a:rPr>
              <a:t>Detailed Control / Setting</a:t>
            </a:r>
          </a:p>
        </p:txBody>
      </p:sp>
    </p:spTree>
    <p:extLst>
      <p:ext uri="{BB962C8B-B14F-4D97-AF65-F5344CB8AC3E}">
        <p14:creationId xmlns:p14="http://schemas.microsoft.com/office/powerpoint/2010/main" val="4183509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342</Words>
  <Application>Microsoft Office PowerPoint</Application>
  <PresentationFormat>와이드스크린</PresentationFormat>
  <Paragraphs>109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LG PC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Yongmin Shin</dc:creator>
  <cp:lastModifiedBy>Yongmin Shin</cp:lastModifiedBy>
  <cp:revision>44</cp:revision>
  <dcterms:created xsi:type="dcterms:W3CDTF">2017-03-13T07:12:05Z</dcterms:created>
  <dcterms:modified xsi:type="dcterms:W3CDTF">2017-03-27T08:50:32Z</dcterms:modified>
</cp:coreProperties>
</file>